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63" r:id="rId6"/>
    <p:sldId id="258" r:id="rId7"/>
    <p:sldId id="259" r:id="rId8"/>
    <p:sldId id="260" r:id="rId9"/>
    <p:sldId id="265" r:id="rId10"/>
    <p:sldId id="266" r:id="rId11"/>
    <p:sldId id="267" r:id="rId12"/>
    <p:sldId id="269" r:id="rId13"/>
    <p:sldId id="270" r:id="rId14"/>
    <p:sldId id="264" r:id="rId15"/>
    <p:sldId id="268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30C54-5798-4783-BB2C-BEADDC512252}" type="datetimeFigureOut">
              <a:rPr lang="id-ID" smtClean="0"/>
              <a:t>05/06/2017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45212-FA04-4B9C-B714-1334573ECF7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49266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30C54-5798-4783-BB2C-BEADDC512252}" type="datetimeFigureOut">
              <a:rPr lang="id-ID" smtClean="0"/>
              <a:t>05/06/2017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45212-FA04-4B9C-B714-1334573ECF7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965258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30C54-5798-4783-BB2C-BEADDC512252}" type="datetimeFigureOut">
              <a:rPr lang="id-ID" smtClean="0"/>
              <a:t>05/06/2017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45212-FA04-4B9C-B714-1334573ECF7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442659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30C54-5798-4783-BB2C-BEADDC512252}" type="datetimeFigureOut">
              <a:rPr lang="id-ID" smtClean="0"/>
              <a:t>05/06/2017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45212-FA04-4B9C-B714-1334573ECF7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41142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30C54-5798-4783-BB2C-BEADDC512252}" type="datetimeFigureOut">
              <a:rPr lang="id-ID" smtClean="0"/>
              <a:t>05/06/2017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45212-FA04-4B9C-B714-1334573ECF7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452658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30C54-5798-4783-BB2C-BEADDC512252}" type="datetimeFigureOut">
              <a:rPr lang="id-ID" smtClean="0"/>
              <a:t>05/06/2017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45212-FA04-4B9C-B714-1334573ECF7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180741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30C54-5798-4783-BB2C-BEADDC512252}" type="datetimeFigureOut">
              <a:rPr lang="id-ID" smtClean="0"/>
              <a:t>05/06/2017</a:t>
            </a:fld>
            <a:endParaRPr lang="id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45212-FA04-4B9C-B714-1334573ECF7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66854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30C54-5798-4783-BB2C-BEADDC512252}" type="datetimeFigureOut">
              <a:rPr lang="id-ID" smtClean="0"/>
              <a:t>05/06/2017</a:t>
            </a:fld>
            <a:endParaRPr lang="id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45212-FA04-4B9C-B714-1334573ECF7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85848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30C54-5798-4783-BB2C-BEADDC512252}" type="datetimeFigureOut">
              <a:rPr lang="id-ID" smtClean="0"/>
              <a:t>05/06/2017</a:t>
            </a:fld>
            <a:endParaRPr lang="id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45212-FA04-4B9C-B714-1334573ECF7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557386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30C54-5798-4783-BB2C-BEADDC512252}" type="datetimeFigureOut">
              <a:rPr lang="id-ID" smtClean="0"/>
              <a:t>05/06/2017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45212-FA04-4B9C-B714-1334573ECF7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315946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d-ID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330C54-5798-4783-BB2C-BEADDC512252}" type="datetimeFigureOut">
              <a:rPr lang="id-ID" smtClean="0"/>
              <a:t>05/06/2017</a:t>
            </a:fld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945212-FA04-4B9C-B714-1334573ECF7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203676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330C54-5798-4783-BB2C-BEADDC512252}" type="datetimeFigureOut">
              <a:rPr lang="id-ID" smtClean="0"/>
              <a:t>05/06/2017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945212-FA04-4B9C-B714-1334573ECF74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7897427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d-ID" dirty="0"/>
              <a:t>Digital Photomontage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32352" y="4563610"/>
            <a:ext cx="4535648" cy="694189"/>
          </a:xfrm>
        </p:spPr>
        <p:txBody>
          <a:bodyPr>
            <a:normAutofit fontScale="55000" lnSpcReduction="20000"/>
          </a:bodyPr>
          <a:lstStyle/>
          <a:p>
            <a:r>
              <a:rPr lang="id-ID" dirty="0"/>
              <a:t>Liliana</a:t>
            </a:r>
          </a:p>
          <a:p>
            <a:r>
              <a:rPr lang="id-ID" dirty="0"/>
              <a:t>Interactive Digital Photomontage, Aseem Agarwala, et al. </a:t>
            </a:r>
          </a:p>
        </p:txBody>
      </p:sp>
    </p:spTree>
    <p:extLst>
      <p:ext uri="{BB962C8B-B14F-4D97-AF65-F5344CB8AC3E}">
        <p14:creationId xmlns:p14="http://schemas.microsoft.com/office/powerpoint/2010/main" val="4366601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Max/ min luminance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555921" cy="4351338"/>
          </a:xfrm>
        </p:spPr>
        <p:txBody>
          <a:bodyPr>
            <a:normAutofit/>
          </a:bodyPr>
          <a:lstStyle/>
          <a:p>
            <a:r>
              <a:rPr lang="id-ID" dirty="0"/>
              <a:t>Min (max) of luminance channel. Good for adding shadows/highlights</a:t>
            </a:r>
          </a:p>
          <a:p>
            <a:r>
              <a:rPr lang="id-ID" dirty="0"/>
              <a:t>Cost function given by: the distance in the luminance channel between the current source pixel and the </a:t>
            </a:r>
            <a:r>
              <a:rPr lang="en-US" dirty="0"/>
              <a:t>min/max for that pixel’s span (all source pixels at</a:t>
            </a:r>
            <a:r>
              <a:rPr lang="id-ID" dirty="0"/>
              <a:t> that location)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3975" y="1328738"/>
            <a:ext cx="4191000" cy="484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430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Max / min likelihood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Good for removing people in front of</a:t>
            </a:r>
            <a:r>
              <a:rPr lang="id-ID" dirty="0"/>
              <a:t> buildings.</a:t>
            </a:r>
          </a:p>
          <a:p>
            <a:r>
              <a:rPr lang="en-US" dirty="0"/>
              <a:t>Cost function given by: the probability of that</a:t>
            </a:r>
            <a:r>
              <a:rPr lang="id-ID" dirty="0"/>
              <a:t> </a:t>
            </a:r>
            <a:r>
              <a:rPr lang="en-US" dirty="0"/>
              <a:t>pixel given by the </a:t>
            </a:r>
            <a:r>
              <a:rPr lang="id-ID" dirty="0"/>
              <a:t>d</a:t>
            </a:r>
            <a:r>
              <a:rPr lang="en-US" dirty="0" err="1"/>
              <a:t>istribution</a:t>
            </a:r>
            <a:r>
              <a:rPr lang="en-US" dirty="0"/>
              <a:t> across that </a:t>
            </a:r>
            <a:r>
              <a:rPr lang="id-ID" dirty="0"/>
              <a:t>pixel’s span in RGB.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201" y="3205163"/>
            <a:ext cx="82677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104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Eraser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color most different from the current color</a:t>
            </a:r>
            <a:r>
              <a:rPr lang="id-ID" dirty="0"/>
              <a:t> </a:t>
            </a:r>
            <a:r>
              <a:rPr lang="en-US" dirty="0"/>
              <a:t>(works like designated color, except for the color is designated by the current composite)</a:t>
            </a:r>
          </a:p>
          <a:p>
            <a:r>
              <a:rPr lang="en-US" dirty="0"/>
              <a:t>Cost function given by: Euclidean distance in</a:t>
            </a:r>
            <a:r>
              <a:rPr lang="id-ID" dirty="0"/>
              <a:t> RGB space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1308" y="3403789"/>
            <a:ext cx="8820150" cy="218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9591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Max / min difference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min or max difference between some specified</a:t>
            </a:r>
            <a:r>
              <a:rPr lang="id-ID" dirty="0"/>
              <a:t> </a:t>
            </a:r>
            <a:r>
              <a:rPr lang="en-US" dirty="0"/>
              <a:t>source image at each pixel</a:t>
            </a:r>
            <a:r>
              <a:rPr lang="id-ID" dirty="0"/>
              <a:t> </a:t>
            </a:r>
          </a:p>
          <a:p>
            <a:r>
              <a:rPr lang="en-US" dirty="0"/>
              <a:t>Cost function  given by: the </a:t>
            </a:r>
            <a:r>
              <a:rPr lang="en-US" dirty="0" err="1"/>
              <a:t>Euclidea</a:t>
            </a:r>
            <a:r>
              <a:rPr lang="en-US" dirty="0"/>
              <a:t> n distance in</a:t>
            </a:r>
            <a:r>
              <a:rPr lang="id-ID" dirty="0"/>
              <a:t> </a:t>
            </a:r>
            <a:r>
              <a:rPr lang="en-US" dirty="0"/>
              <a:t>RGB space </a:t>
            </a:r>
            <a:r>
              <a:rPr lang="id-ID" dirty="0"/>
              <a:t>b</a:t>
            </a:r>
            <a:r>
              <a:rPr lang="en-US" dirty="0" err="1"/>
              <a:t>etween</a:t>
            </a:r>
            <a:r>
              <a:rPr lang="en-US" dirty="0"/>
              <a:t> the pixel  in the specified source and the pixel’s span</a:t>
            </a:r>
            <a:endParaRPr lang="id-ID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469" y="3550379"/>
            <a:ext cx="6828463" cy="2310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07095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Designated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each stroke the user specifies which</a:t>
            </a:r>
            <a:r>
              <a:rPr lang="id-ID" dirty="0"/>
              <a:t> </a:t>
            </a:r>
            <a:r>
              <a:rPr lang="en-US" dirty="0"/>
              <a:t>source image the pixels</a:t>
            </a:r>
            <a:r>
              <a:rPr lang="id-ID" dirty="0"/>
              <a:t> </a:t>
            </a:r>
            <a:r>
              <a:rPr lang="en-US" dirty="0"/>
              <a:t>are to come from</a:t>
            </a:r>
            <a:endParaRPr lang="id-ID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412" y="2633003"/>
            <a:ext cx="8529376" cy="3543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2413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Max / min contrast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Min: Remove small sharp obstructions (wires)</a:t>
            </a:r>
          </a:p>
          <a:p>
            <a:pPr>
              <a:spcBef>
                <a:spcPts val="0"/>
              </a:spcBef>
            </a:pPr>
            <a:r>
              <a:rPr lang="en-US" dirty="0"/>
              <a:t>Max: Good for increased depth of field (ant)</a:t>
            </a:r>
          </a:p>
          <a:p>
            <a:pPr>
              <a:spcBef>
                <a:spcPts val="0"/>
              </a:spcBef>
            </a:pPr>
            <a:r>
              <a:rPr lang="en-US" dirty="0"/>
              <a:t>Cost function  given by: Min/Max of a difference of</a:t>
            </a:r>
            <a:r>
              <a:rPr lang="id-ID" dirty="0"/>
              <a:t> </a:t>
            </a:r>
            <a:r>
              <a:rPr lang="en-US" dirty="0"/>
              <a:t>Gaussians for each pixel’s span</a:t>
            </a:r>
            <a:endParaRPr lang="id-ID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04321" y="3141732"/>
            <a:ext cx="6753522" cy="288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7129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191" y="688859"/>
            <a:ext cx="3228975" cy="9334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                            ~ seam objective ~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/>
              <a:t>Colors (Faces)</a:t>
            </a:r>
          </a:p>
          <a:p>
            <a:r>
              <a:rPr lang="id-ID" dirty="0"/>
              <a:t>Colors &amp; Gradients (Automatic/Global approaches)</a:t>
            </a:r>
          </a:p>
          <a:p>
            <a:r>
              <a:rPr lang="id-ID" dirty="0"/>
              <a:t>Colors &amp; Edges (Multiple versions of the same scene)</a:t>
            </a:r>
          </a:p>
        </p:txBody>
      </p:sp>
    </p:spTree>
    <p:extLst>
      <p:ext uri="{BB962C8B-B14F-4D97-AF65-F5344CB8AC3E}">
        <p14:creationId xmlns:p14="http://schemas.microsoft.com/office/powerpoint/2010/main" val="30784508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6923" y="599343"/>
            <a:ext cx="6457950" cy="19526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9525" y="2786186"/>
            <a:ext cx="5248275" cy="14192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3465" y="4619254"/>
            <a:ext cx="8639175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2897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Gradient – domain fusion (blending)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dirty="0"/>
                  <a:t>Use the labels to determine where to</a:t>
                </a:r>
                <a:r>
                  <a:rPr lang="id-ID" dirty="0"/>
                  <a:t> </a:t>
                </a:r>
                <a:r>
                  <a:rPr lang="en-US" dirty="0"/>
                  <a:t>copy the color gradients from.</a:t>
                </a:r>
              </a:p>
              <a:p>
                <a:r>
                  <a:rPr lang="en-US" dirty="0"/>
                  <a:t>Create a composite image using the</a:t>
                </a:r>
                <a:r>
                  <a:rPr lang="id-ID" dirty="0"/>
                  <a:t> </a:t>
                </a:r>
                <a:r>
                  <a:rPr lang="fr-FR" dirty="0"/>
                  <a:t>techniques </a:t>
                </a:r>
                <a:r>
                  <a:rPr lang="fr-FR" dirty="0" err="1"/>
                  <a:t>described</a:t>
                </a:r>
                <a:r>
                  <a:rPr lang="fr-FR" dirty="0"/>
                  <a:t> in Perez et al. </a:t>
                </a:r>
                <a:r>
                  <a:rPr lang="id-ID" dirty="0"/>
                  <a:t>2003 (Poisson image editing)</a:t>
                </a:r>
              </a:p>
              <a:p>
                <a:r>
                  <a:rPr lang="id-ID" dirty="0"/>
                  <a:t>Each color chanel is computed separately.</a:t>
                </a:r>
              </a:p>
              <a:p>
                <a:r>
                  <a:rPr lang="id-ID" dirty="0"/>
                  <a:t>Cuts high – gradient edge.</a:t>
                </a:r>
              </a:p>
              <a:p>
                <a:endParaRPr lang="id-ID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d-ID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+1,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id-ID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id-ID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id-ID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d-ID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𝛻</m:t>
                      </m:r>
                      <m:sSub>
                        <m:sSubPr>
                          <m:ctrlPr>
                            <a:rPr lang="id-ID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d-ID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id-ID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id-ID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id-ID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id-ID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id-ID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id-ID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r>
                        <a:rPr lang="id-ID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d-ID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d-ID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id-ID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id-ID" i="1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id-ID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id-ID" i="1">
                              <a:latin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id-ID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d-ID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𝛻</m:t>
                      </m:r>
                      <m:sSub>
                        <m:sSubPr>
                          <m:ctrlPr>
                            <a:rPr lang="id-ID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d-ID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id-ID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𝑦</m:t>
                          </m:r>
                        </m:sub>
                      </m:sSub>
                      <m:r>
                        <a:rPr lang="id-ID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id-ID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id-ID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𝑥</m:t>
                      </m:r>
                      <m:r>
                        <a:rPr lang="id-ID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id-ID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r>
                        <a:rPr lang="id-ID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id-ID" dirty="0"/>
              </a:p>
              <a:p>
                <a:pPr marL="0" indent="0">
                  <a:buNone/>
                </a:pPr>
                <a:endParaRPr lang="id-ID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043" t="-2241"/>
                </a:stretch>
              </a:blipFill>
            </p:spPr>
            <p:txBody>
              <a:bodyPr/>
              <a:lstStyle/>
              <a:p>
                <a:r>
                  <a:rPr lang="id-ID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783331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994025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Difinition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/>
              <a:t>Combining parts of a set of photographs into a single composite image</a:t>
            </a:r>
          </a:p>
          <a:p>
            <a:r>
              <a:rPr lang="id-ID" dirty="0"/>
              <a:t>To express greater detail</a:t>
            </a:r>
          </a:p>
          <a:p>
            <a:pPr marL="0" indent="0">
              <a:buNone/>
            </a:pP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693121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Photomontage image as art (before digital era)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95450" y="2448719"/>
            <a:ext cx="88011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868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Digital photomontage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325" y="1455369"/>
            <a:ext cx="4649379" cy="1461813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429" y="1426904"/>
            <a:ext cx="4694646" cy="147604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6325" y="3055404"/>
            <a:ext cx="4649379" cy="146181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2429" y="3048288"/>
            <a:ext cx="4694646" cy="147604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2768" y="4655440"/>
            <a:ext cx="5986463" cy="188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613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Digital photomontage can do....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/>
              <a:t>Selective composites</a:t>
            </a:r>
          </a:p>
          <a:p>
            <a:r>
              <a:rPr lang="id-ID" dirty="0"/>
              <a:t>Extended depth of field</a:t>
            </a:r>
          </a:p>
          <a:p>
            <a:r>
              <a:rPr lang="id-ID" dirty="0"/>
              <a:t>Relighting</a:t>
            </a:r>
          </a:p>
          <a:p>
            <a:r>
              <a:rPr lang="id-ID" dirty="0"/>
              <a:t>Straboscopic (vizualisation of movement)</a:t>
            </a:r>
          </a:p>
          <a:p>
            <a:r>
              <a:rPr lang="id-ID" dirty="0"/>
              <a:t>Time-lapse mosaics</a:t>
            </a:r>
          </a:p>
          <a:p>
            <a:r>
              <a:rPr lang="id-ID" dirty="0"/>
              <a:t>Panoramic stitching</a:t>
            </a:r>
          </a:p>
          <a:p>
            <a:r>
              <a:rPr lang="id-ID" dirty="0"/>
              <a:t>Clean-plate production (remove transient object, ex:people)</a:t>
            </a:r>
          </a:p>
        </p:txBody>
      </p:sp>
    </p:spTree>
    <p:extLst>
      <p:ext uri="{BB962C8B-B14F-4D97-AF65-F5344CB8AC3E}">
        <p14:creationId xmlns:p14="http://schemas.microsoft.com/office/powerpoint/2010/main" val="29134300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Operations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/>
              <a:t>Image splicing</a:t>
            </a:r>
          </a:p>
          <a:p>
            <a:pPr marL="0" indent="0">
              <a:buNone/>
            </a:pPr>
            <a:r>
              <a:rPr lang="id-ID" dirty="0"/>
              <a:t>	to create a composite that satisfies the image and </a:t>
            </a:r>
          </a:p>
          <a:p>
            <a:pPr marL="0" indent="0">
              <a:buNone/>
            </a:pPr>
            <a:r>
              <a:rPr lang="id-ID" dirty="0"/>
              <a:t>	seam objectives specified by the user</a:t>
            </a:r>
          </a:p>
          <a:p>
            <a:pPr marL="0" indent="0">
              <a:buNone/>
            </a:pPr>
            <a:r>
              <a:rPr lang="id-ID" dirty="0"/>
              <a:t>	- Grab-cut optimization (Aseem Agarwala et al)</a:t>
            </a:r>
          </a:p>
          <a:p>
            <a:pPr marL="0" indent="0">
              <a:buNone/>
            </a:pPr>
            <a:r>
              <a:rPr lang="id-ID" dirty="0"/>
              <a:t>	- Support Vector Machine (Tian-Tsong Ng and Shih-Fu Chang)</a:t>
            </a:r>
          </a:p>
          <a:p>
            <a:r>
              <a:rPr lang="id-ID" dirty="0"/>
              <a:t>Gradient-domain fusion (Poisson equation)</a:t>
            </a:r>
          </a:p>
          <a:p>
            <a:pPr marL="0" indent="0">
              <a:buNone/>
            </a:pPr>
            <a:r>
              <a:rPr lang="id-ID" dirty="0"/>
              <a:t>	to gain a seamless composite image</a:t>
            </a:r>
          </a:p>
          <a:p>
            <a:pPr marL="0" indent="0">
              <a:buNone/>
            </a:pPr>
            <a:r>
              <a:rPr lang="id-ID" dirty="0"/>
              <a:t>	</a:t>
            </a:r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2365647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Grab-Cut optimozation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d-ID" dirty="0"/>
              <a:t>Suppose there are n source image, S1,...,Sn. To form a composite, user choose a source image Si for each pixel. Mapping between pixels and source image is labeling &lt;L(p)&gt; </a:t>
            </a:r>
          </a:p>
          <a:p>
            <a:r>
              <a:rPr lang="id-ID" dirty="0"/>
              <a:t>Uses “alpha expansion” algorithm, to minimize cost function below:</a:t>
            </a:r>
          </a:p>
          <a:p>
            <a:r>
              <a:rPr lang="id-ID" dirty="0"/>
              <a:t>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1948" y="3599795"/>
            <a:ext cx="6392927" cy="2331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501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6875" y="650540"/>
            <a:ext cx="2238375" cy="9429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                    ~ image objective ~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id-ID" dirty="0"/>
              <a:t>Designated Color</a:t>
            </a:r>
          </a:p>
          <a:p>
            <a:r>
              <a:rPr lang="id-ID" dirty="0"/>
              <a:t>Min/Max Luminance</a:t>
            </a:r>
          </a:p>
          <a:p>
            <a:r>
              <a:rPr lang="id-ID" dirty="0"/>
              <a:t>Min/Max Likelihood</a:t>
            </a:r>
          </a:p>
          <a:p>
            <a:r>
              <a:rPr lang="id-ID" dirty="0"/>
              <a:t>Eraser</a:t>
            </a:r>
          </a:p>
          <a:p>
            <a:r>
              <a:rPr lang="id-ID" dirty="0"/>
              <a:t>Min/Max Difference</a:t>
            </a:r>
          </a:p>
          <a:p>
            <a:r>
              <a:rPr lang="id-ID" dirty="0"/>
              <a:t>Designated Image </a:t>
            </a:r>
          </a:p>
          <a:p>
            <a:r>
              <a:rPr lang="id-ID" dirty="0"/>
              <a:t>Min/Max Contrast</a:t>
            </a:r>
          </a:p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541373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d-ID" dirty="0"/>
              <a:t>Designated color (most or least similar)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Specify a target color and find source</a:t>
            </a:r>
            <a:r>
              <a:rPr lang="id-ID" dirty="0"/>
              <a:t> </a:t>
            </a:r>
            <a:r>
              <a:rPr lang="en-US" dirty="0"/>
              <a:t>images that have similar or different colors.</a:t>
            </a:r>
            <a:r>
              <a:rPr lang="id-ID" dirty="0"/>
              <a:t> </a:t>
            </a:r>
          </a:p>
          <a:p>
            <a:r>
              <a:rPr lang="en-US" dirty="0"/>
              <a:t>Cost function given by: Euclidean distance in</a:t>
            </a:r>
            <a:r>
              <a:rPr lang="id-ID" dirty="0"/>
              <a:t> RGB space.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0647" y="3402653"/>
            <a:ext cx="8858250" cy="2200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8206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518</Words>
  <Application>Microsoft Office PowerPoint</Application>
  <PresentationFormat>Widescreen</PresentationFormat>
  <Paragraphs>71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Office Theme</vt:lpstr>
      <vt:lpstr>Digital Photomontage</vt:lpstr>
      <vt:lpstr>Difinition </vt:lpstr>
      <vt:lpstr>Photomontage image as art (before digital era)</vt:lpstr>
      <vt:lpstr>Digital photomontage</vt:lpstr>
      <vt:lpstr>Digital photomontage can do....</vt:lpstr>
      <vt:lpstr>Operations </vt:lpstr>
      <vt:lpstr>Grab-Cut optimozation</vt:lpstr>
      <vt:lpstr>                    ~ image objective ~ </vt:lpstr>
      <vt:lpstr>Designated color (most or least similar)</vt:lpstr>
      <vt:lpstr>Max/ min luminance</vt:lpstr>
      <vt:lpstr>Max / min likelihood</vt:lpstr>
      <vt:lpstr>Eraser </vt:lpstr>
      <vt:lpstr>Max / min difference</vt:lpstr>
      <vt:lpstr>Designated image</vt:lpstr>
      <vt:lpstr>Max / min contrast</vt:lpstr>
      <vt:lpstr>                            ~ seam objective ~</vt:lpstr>
      <vt:lpstr>PowerPoint Presentation</vt:lpstr>
      <vt:lpstr>Gradient – domain fusion (blending)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 Photomontage</dc:title>
  <dc:creator>Liliana</dc:creator>
  <cp:lastModifiedBy>Liliana</cp:lastModifiedBy>
  <cp:revision>19</cp:revision>
  <dcterms:created xsi:type="dcterms:W3CDTF">2017-05-29T02:24:04Z</dcterms:created>
  <dcterms:modified xsi:type="dcterms:W3CDTF">2017-06-05T02:21:02Z</dcterms:modified>
</cp:coreProperties>
</file>

<file path=docProps/thumbnail.jpeg>
</file>